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8393-AC1C-40EA-9FA7-3A078EC01D11}" type="datetimeFigureOut">
              <a:rPr lang="en-GB" smtClean="0"/>
              <a:t>12/05/2012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BF19E-D1B9-49EF-8FBD-8438C27C60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3244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8393-AC1C-40EA-9FA7-3A078EC01D11}" type="datetimeFigureOut">
              <a:rPr lang="en-GB" smtClean="0"/>
              <a:t>12/05/2012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BF19E-D1B9-49EF-8FBD-8438C27C60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19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8393-AC1C-40EA-9FA7-3A078EC01D11}" type="datetimeFigureOut">
              <a:rPr lang="en-GB" smtClean="0"/>
              <a:t>12/05/2012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BF19E-D1B9-49EF-8FBD-8438C27C60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7867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8393-AC1C-40EA-9FA7-3A078EC01D11}" type="datetimeFigureOut">
              <a:rPr lang="en-GB" smtClean="0"/>
              <a:t>12/05/2012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BF19E-D1B9-49EF-8FBD-8438C27C60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9859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8393-AC1C-40EA-9FA7-3A078EC01D11}" type="datetimeFigureOut">
              <a:rPr lang="en-GB" smtClean="0"/>
              <a:t>12/05/2012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BF19E-D1B9-49EF-8FBD-8438C27C60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4046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8393-AC1C-40EA-9FA7-3A078EC01D11}" type="datetimeFigureOut">
              <a:rPr lang="en-GB" smtClean="0"/>
              <a:t>12/05/2012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BF19E-D1B9-49EF-8FBD-8438C27C60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151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8393-AC1C-40EA-9FA7-3A078EC01D11}" type="datetimeFigureOut">
              <a:rPr lang="en-GB" smtClean="0"/>
              <a:t>12/05/2012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BF19E-D1B9-49EF-8FBD-8438C27C60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2650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8393-AC1C-40EA-9FA7-3A078EC01D11}" type="datetimeFigureOut">
              <a:rPr lang="en-GB" smtClean="0"/>
              <a:t>12/05/2012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BF19E-D1B9-49EF-8FBD-8438C27C60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0732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8393-AC1C-40EA-9FA7-3A078EC01D11}" type="datetimeFigureOut">
              <a:rPr lang="en-GB" smtClean="0"/>
              <a:t>12/05/2012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BF19E-D1B9-49EF-8FBD-8438C27C60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168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8393-AC1C-40EA-9FA7-3A078EC01D11}" type="datetimeFigureOut">
              <a:rPr lang="en-GB" smtClean="0"/>
              <a:t>12/05/2012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BF19E-D1B9-49EF-8FBD-8438C27C60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944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8393-AC1C-40EA-9FA7-3A078EC01D11}" type="datetimeFigureOut">
              <a:rPr lang="en-GB" smtClean="0"/>
              <a:t>12/05/2012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BF19E-D1B9-49EF-8FBD-8438C27C60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3914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68393-AC1C-40EA-9FA7-3A078EC01D11}" type="datetimeFigureOut">
              <a:rPr lang="en-GB" smtClean="0"/>
              <a:t>12/05/2012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BF19E-D1B9-49EF-8FBD-8438C27C60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9968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260649"/>
            <a:ext cx="7772400" cy="1008112"/>
          </a:xfrm>
        </p:spPr>
        <p:txBody>
          <a:bodyPr/>
          <a:lstStyle/>
          <a:p>
            <a:r>
              <a:rPr lang="en-GB" dirty="0" smtClean="0"/>
              <a:t>Do it now task 1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1249226"/>
            <a:ext cx="3272408" cy="4392488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en-GB" dirty="0" smtClean="0"/>
              <a:t>Work out:</a:t>
            </a:r>
          </a:p>
          <a:p>
            <a:pPr algn="l"/>
            <a:r>
              <a:rPr lang="en-GB" dirty="0" smtClean="0"/>
              <a:t>1. 10% of £12000</a:t>
            </a:r>
          </a:p>
          <a:p>
            <a:pPr algn="l"/>
            <a:endParaRPr lang="en-GB" dirty="0" smtClean="0"/>
          </a:p>
          <a:p>
            <a:pPr algn="l"/>
            <a:r>
              <a:rPr lang="en-GB" dirty="0" smtClean="0"/>
              <a:t>2. 20% of £9000</a:t>
            </a:r>
          </a:p>
          <a:p>
            <a:pPr algn="l"/>
            <a:endParaRPr lang="en-GB" dirty="0" smtClean="0"/>
          </a:p>
          <a:p>
            <a:pPr algn="l"/>
            <a:r>
              <a:rPr lang="en-GB" dirty="0" smtClean="0"/>
              <a:t>3. 50% of £18000</a:t>
            </a:r>
          </a:p>
          <a:p>
            <a:pPr algn="l"/>
            <a:endParaRPr lang="en-GB" dirty="0"/>
          </a:p>
          <a:p>
            <a:pPr algn="l"/>
            <a:r>
              <a:rPr lang="en-GB" dirty="0" smtClean="0"/>
              <a:t>4. 60% of £6000</a:t>
            </a:r>
          </a:p>
          <a:p>
            <a:pPr algn="l"/>
            <a:endParaRPr lang="en-GB" dirty="0"/>
          </a:p>
          <a:p>
            <a:pPr algn="l"/>
            <a:r>
              <a:rPr lang="en-GB" dirty="0" smtClean="0"/>
              <a:t>5. 40% of £12000</a:t>
            </a:r>
          </a:p>
          <a:p>
            <a:pPr marL="514350" indent="-514350">
              <a:buAutoNum type="arabicPeriod"/>
            </a:pPr>
            <a:endParaRPr lang="en-GB" dirty="0" smtClean="0"/>
          </a:p>
          <a:p>
            <a:endParaRPr lang="en-GB" sz="100" dirty="0"/>
          </a:p>
        </p:txBody>
      </p:sp>
      <p:sp>
        <p:nvSpPr>
          <p:cNvPr id="4" name="TextBox 3"/>
          <p:cNvSpPr txBox="1"/>
          <p:nvPr/>
        </p:nvSpPr>
        <p:spPr>
          <a:xfrm>
            <a:off x="4644008" y="2204864"/>
            <a:ext cx="2376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rgbClr val="0070C0"/>
                </a:solidFill>
              </a:rPr>
              <a:t>Example 1</a:t>
            </a:r>
          </a:p>
          <a:p>
            <a:r>
              <a:rPr lang="en-GB" sz="2200" dirty="0" smtClean="0">
                <a:solidFill>
                  <a:srgbClr val="0070C0"/>
                </a:solidFill>
              </a:rPr>
              <a:t>10% of £2000</a:t>
            </a:r>
          </a:p>
          <a:p>
            <a:r>
              <a:rPr lang="en-GB" sz="2200" dirty="0" smtClean="0">
                <a:solidFill>
                  <a:srgbClr val="0070C0"/>
                </a:solidFill>
              </a:rPr>
              <a:t>£2000 ÷ 10 = £200</a:t>
            </a:r>
            <a:endParaRPr lang="en-GB" sz="2200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4008" y="3445470"/>
            <a:ext cx="26642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 smtClean="0">
                <a:solidFill>
                  <a:srgbClr val="0070C0"/>
                </a:solidFill>
              </a:rPr>
              <a:t>Example 2 </a:t>
            </a:r>
          </a:p>
          <a:p>
            <a:r>
              <a:rPr lang="en-GB" sz="2200" dirty="0" smtClean="0">
                <a:solidFill>
                  <a:srgbClr val="0070C0"/>
                </a:solidFill>
              </a:rPr>
              <a:t>30 </a:t>
            </a:r>
            <a:r>
              <a:rPr lang="en-GB" sz="2200" dirty="0" smtClean="0">
                <a:solidFill>
                  <a:srgbClr val="0070C0"/>
                </a:solidFill>
              </a:rPr>
              <a:t>% of £4000</a:t>
            </a:r>
          </a:p>
          <a:p>
            <a:r>
              <a:rPr lang="en-GB" sz="2200" dirty="0" smtClean="0">
                <a:solidFill>
                  <a:srgbClr val="0070C0"/>
                </a:solidFill>
              </a:rPr>
              <a:t>£4000 ÷ 10 = £</a:t>
            </a:r>
            <a:r>
              <a:rPr lang="en-GB" sz="2200" dirty="0" smtClean="0">
                <a:solidFill>
                  <a:srgbClr val="0070C0"/>
                </a:solidFill>
              </a:rPr>
              <a:t>4</a:t>
            </a:r>
            <a:r>
              <a:rPr lang="en-GB" sz="2200" dirty="0" smtClean="0">
                <a:solidFill>
                  <a:srgbClr val="0070C0"/>
                </a:solidFill>
              </a:rPr>
              <a:t>00</a:t>
            </a:r>
          </a:p>
          <a:p>
            <a:r>
              <a:rPr lang="en-GB" sz="2200" dirty="0" smtClean="0">
                <a:solidFill>
                  <a:srgbClr val="0070C0"/>
                </a:solidFill>
              </a:rPr>
              <a:t>3 × £400 = £1200</a:t>
            </a:r>
            <a:endParaRPr lang="en-GB" sz="2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240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260649"/>
            <a:ext cx="7772400" cy="1008112"/>
          </a:xfrm>
        </p:spPr>
        <p:txBody>
          <a:bodyPr/>
          <a:lstStyle/>
          <a:p>
            <a:r>
              <a:rPr lang="en-GB" dirty="0" smtClean="0"/>
              <a:t>Do it now task 2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1249226"/>
            <a:ext cx="3272408" cy="4392488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GB" dirty="0" smtClean="0"/>
              <a:t>Convert the following to litres:</a:t>
            </a:r>
          </a:p>
          <a:p>
            <a:pPr algn="l"/>
            <a:endParaRPr lang="en-GB" dirty="0" smtClean="0"/>
          </a:p>
          <a:p>
            <a:pPr algn="l"/>
            <a:r>
              <a:rPr lang="en-GB" dirty="0" smtClean="0"/>
              <a:t>1. 2 gallons</a:t>
            </a:r>
          </a:p>
          <a:p>
            <a:pPr algn="l"/>
            <a:endParaRPr lang="en-GB" dirty="0" smtClean="0"/>
          </a:p>
          <a:p>
            <a:pPr algn="l"/>
            <a:r>
              <a:rPr lang="en-GB" dirty="0" smtClean="0"/>
              <a:t>2. 5 gallons</a:t>
            </a:r>
          </a:p>
          <a:p>
            <a:pPr algn="l"/>
            <a:endParaRPr lang="en-GB" dirty="0" smtClean="0"/>
          </a:p>
          <a:p>
            <a:pPr algn="l"/>
            <a:r>
              <a:rPr lang="en-GB" dirty="0" smtClean="0"/>
              <a:t>3. 10 gallons</a:t>
            </a:r>
          </a:p>
          <a:p>
            <a:pPr algn="l"/>
            <a:endParaRPr lang="en-GB" dirty="0" smtClean="0"/>
          </a:p>
          <a:p>
            <a:pPr algn="l"/>
            <a:r>
              <a:rPr lang="en-GB" dirty="0" smtClean="0"/>
              <a:t>4. 14 gallons</a:t>
            </a:r>
          </a:p>
          <a:p>
            <a:pPr algn="l"/>
            <a:endParaRPr lang="en-GB" dirty="0"/>
          </a:p>
          <a:p>
            <a:pPr algn="l"/>
            <a:r>
              <a:rPr lang="en-GB" dirty="0" smtClean="0"/>
              <a:t>5. 40 gallons</a:t>
            </a:r>
          </a:p>
          <a:p>
            <a:endParaRPr lang="en-GB" sz="100" dirty="0"/>
          </a:p>
        </p:txBody>
      </p:sp>
      <p:sp>
        <p:nvSpPr>
          <p:cNvPr id="4" name="TextBox 3"/>
          <p:cNvSpPr txBox="1"/>
          <p:nvPr/>
        </p:nvSpPr>
        <p:spPr>
          <a:xfrm>
            <a:off x="4283968" y="1196752"/>
            <a:ext cx="41764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rgbClr val="00B050"/>
                </a:solidFill>
              </a:rPr>
              <a:t>1 gallon is approximately 4.5 litres</a:t>
            </a:r>
            <a:endParaRPr lang="en-GB" sz="2200" dirty="0">
              <a:solidFill>
                <a:srgbClr val="00B05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64088" y="4365104"/>
            <a:ext cx="26642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 smtClean="0">
                <a:solidFill>
                  <a:srgbClr val="0070C0"/>
                </a:solidFill>
              </a:rPr>
              <a:t>Example </a:t>
            </a:r>
          </a:p>
          <a:p>
            <a:r>
              <a:rPr lang="en-GB" sz="2200" dirty="0" smtClean="0">
                <a:solidFill>
                  <a:srgbClr val="0070C0"/>
                </a:solidFill>
              </a:rPr>
              <a:t>3 gallons is 3 × 4.5 litres = 13.5 litres</a:t>
            </a:r>
            <a:endParaRPr lang="en-GB" sz="2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864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126</Words>
  <Application>Microsoft Office PowerPoint</Application>
  <PresentationFormat>On-screen Show (4:3)</PresentationFormat>
  <Paragraphs>33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Do it now task 1</vt:lpstr>
      <vt:lpstr>Do it now task 2</vt:lpstr>
    </vt:vector>
  </TitlesOfParts>
  <Company>Trader Media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it now task 1</dc:title>
  <dc:creator>Paul Edmondson</dc:creator>
  <cp:lastModifiedBy>Paul Edmondson</cp:lastModifiedBy>
  <cp:revision>2</cp:revision>
  <dcterms:created xsi:type="dcterms:W3CDTF">2012-05-12T16:57:31Z</dcterms:created>
  <dcterms:modified xsi:type="dcterms:W3CDTF">2012-05-12T17:08:19Z</dcterms:modified>
</cp:coreProperties>
</file>